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" charset="1" panose="000005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Medium" charset="1" panose="000006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49.png" Type="http://schemas.openxmlformats.org/officeDocument/2006/relationships/image"/><Relationship Id="rId2" Target="../media/image1.png" Type="http://schemas.openxmlformats.org/officeDocument/2006/relationships/image"/><Relationship Id="rId20" Target="../media/image5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4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5.jpeg" Type="http://schemas.openxmlformats.org/officeDocument/2006/relationships/image"/><Relationship Id="rId12" Target="../media/image2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71689" y="5548542"/>
            <a:ext cx="9901778" cy="795688"/>
            <a:chOff x="0" y="0"/>
            <a:chExt cx="2471078" cy="198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1078" cy="198571"/>
            </a:xfrm>
            <a:custGeom>
              <a:avLst/>
              <a:gdLst/>
              <a:ahLst/>
              <a:cxnLst/>
              <a:rect r="r" b="b" t="t" l="l"/>
              <a:pathLst>
                <a:path h="198571" w="2471078">
                  <a:moveTo>
                    <a:pt x="39875" y="0"/>
                  </a:moveTo>
                  <a:lnTo>
                    <a:pt x="2431203" y="0"/>
                  </a:lnTo>
                  <a:cubicBezTo>
                    <a:pt x="2441779" y="0"/>
                    <a:pt x="2451921" y="4201"/>
                    <a:pt x="2459399" y="11679"/>
                  </a:cubicBezTo>
                  <a:cubicBezTo>
                    <a:pt x="2466877" y="19157"/>
                    <a:pt x="2471078" y="29300"/>
                    <a:pt x="2471078" y="39875"/>
                  </a:cubicBezTo>
                  <a:lnTo>
                    <a:pt x="2471078" y="158696"/>
                  </a:lnTo>
                  <a:cubicBezTo>
                    <a:pt x="2471078" y="169271"/>
                    <a:pt x="2466877" y="179414"/>
                    <a:pt x="2459399" y="186892"/>
                  </a:cubicBezTo>
                  <a:cubicBezTo>
                    <a:pt x="2451921" y="194370"/>
                    <a:pt x="2441779" y="198571"/>
                    <a:pt x="2431203" y="198571"/>
                  </a:cubicBezTo>
                  <a:lnTo>
                    <a:pt x="39875" y="198571"/>
                  </a:lnTo>
                  <a:cubicBezTo>
                    <a:pt x="29300" y="198571"/>
                    <a:pt x="19157" y="194370"/>
                    <a:pt x="11679" y="186892"/>
                  </a:cubicBezTo>
                  <a:cubicBezTo>
                    <a:pt x="4201" y="179414"/>
                    <a:pt x="0" y="169271"/>
                    <a:pt x="0" y="158696"/>
                  </a:cubicBezTo>
                  <a:lnTo>
                    <a:pt x="0" y="39875"/>
                  </a:lnTo>
                  <a:cubicBezTo>
                    <a:pt x="0" y="29300"/>
                    <a:pt x="4201" y="19157"/>
                    <a:pt x="11679" y="11679"/>
                  </a:cubicBezTo>
                  <a:cubicBezTo>
                    <a:pt x="19157" y="4201"/>
                    <a:pt x="29300" y="0"/>
                    <a:pt x="39875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71078" cy="26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8051" y="1476393"/>
            <a:ext cx="636219" cy="686876"/>
          </a:xfrm>
          <a:custGeom>
            <a:avLst/>
            <a:gdLst/>
            <a:ahLst/>
            <a:cxnLst/>
            <a:rect r="r" b="b" t="t" l="l"/>
            <a:pathLst>
              <a:path h="686876" w="636219">
                <a:moveTo>
                  <a:pt x="0" y="0"/>
                </a:moveTo>
                <a:lnTo>
                  <a:pt x="636219" y="0"/>
                </a:lnTo>
                <a:lnTo>
                  <a:pt x="636219" y="686876"/>
                </a:lnTo>
                <a:lnTo>
                  <a:pt x="0" y="686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44388" y="-782543"/>
            <a:ext cx="12346012" cy="12510258"/>
            <a:chOff x="0" y="0"/>
            <a:chExt cx="812800" cy="8236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8277" t="-3754" r="-27815" b="-12027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27458" y="408535"/>
            <a:ext cx="620165" cy="62016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38838" y="8680112"/>
            <a:ext cx="775987" cy="775987"/>
          </a:xfrm>
          <a:custGeom>
            <a:avLst/>
            <a:gdLst/>
            <a:ahLst/>
            <a:cxnLst/>
            <a:rect r="r" b="b" t="t" l="l"/>
            <a:pathLst>
              <a:path h="775987" w="775987">
                <a:moveTo>
                  <a:pt x="0" y="0"/>
                </a:moveTo>
                <a:lnTo>
                  <a:pt x="775987" y="0"/>
                </a:lnTo>
                <a:lnTo>
                  <a:pt x="775987" y="775987"/>
                </a:lnTo>
                <a:lnTo>
                  <a:pt x="0" y="7759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1489" y="903311"/>
            <a:ext cx="8216116" cy="296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3"/>
              </a:lnSpc>
            </a:pPr>
            <a:r>
              <a:rPr lang="en-US" sz="8274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 HR  DATA ANALYTICS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3845" y="4584684"/>
            <a:ext cx="8216116" cy="61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2"/>
              </a:lnSpc>
            </a:pPr>
            <a:r>
              <a:rPr lang="en-US" sz="3444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Driving Performance &amp; Engagement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3845" y="6845870"/>
            <a:ext cx="2465355" cy="43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Prepared By: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3845" y="7312518"/>
            <a:ext cx="2908591" cy="45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 b="true">
                <a:solidFill>
                  <a:srgbClr val="0D3F83"/>
                </a:solidFill>
                <a:latin typeface="Poppins Bold"/>
                <a:ea typeface="Poppins Bold"/>
                <a:cs typeface="Poppins Bold"/>
                <a:sym typeface="Poppins Bold"/>
              </a:rPr>
              <a:t>Shamal Vidhate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4905" y="8609498"/>
            <a:ext cx="3825723" cy="45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linkdin link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4905" y="9049055"/>
            <a:ext cx="7677661" cy="45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https://www.linkedin.com/in/shamal-vidhate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3845" y="5619323"/>
            <a:ext cx="5651079" cy="5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b="true" sz="3177" spc="3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PRESENTATION - 2025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9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Attrition Rate: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3627" y="3288079"/>
            <a:ext cx="14410429" cy="5331033"/>
          </a:xfrm>
          <a:custGeom>
            <a:avLst/>
            <a:gdLst/>
            <a:ahLst/>
            <a:cxnLst/>
            <a:rect r="r" b="b" t="t" l="l"/>
            <a:pathLst>
              <a:path h="5331033" w="14410429">
                <a:moveTo>
                  <a:pt x="0" y="0"/>
                </a:moveTo>
                <a:lnTo>
                  <a:pt x="14410429" y="0"/>
                </a:lnTo>
                <a:lnTo>
                  <a:pt x="14410429" y="5331033"/>
                </a:lnTo>
                <a:lnTo>
                  <a:pt x="0" y="533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32" t="0" r="-1436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773893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Active Employee: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173299" y="3214781"/>
            <a:ext cx="14054237" cy="5621513"/>
          </a:xfrm>
          <a:custGeom>
            <a:avLst/>
            <a:gdLst/>
            <a:ahLst/>
            <a:cxnLst/>
            <a:rect r="r" b="b" t="t" l="l"/>
            <a:pathLst>
              <a:path h="5621513" w="14054237">
                <a:moveTo>
                  <a:pt x="0" y="0"/>
                </a:moveTo>
                <a:lnTo>
                  <a:pt x="14054237" y="0"/>
                </a:lnTo>
                <a:lnTo>
                  <a:pt x="14054237" y="5621513"/>
                </a:lnTo>
                <a:lnTo>
                  <a:pt x="0" y="562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5" t="0" r="-176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Average Age: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397024" y="2991433"/>
            <a:ext cx="12617853" cy="6266867"/>
          </a:xfrm>
          <a:custGeom>
            <a:avLst/>
            <a:gdLst/>
            <a:ahLst/>
            <a:cxnLst/>
            <a:rect r="r" b="b" t="t" l="l"/>
            <a:pathLst>
              <a:path h="6266867" w="12617853">
                <a:moveTo>
                  <a:pt x="0" y="0"/>
                </a:moveTo>
                <a:lnTo>
                  <a:pt x="12617853" y="0"/>
                </a:lnTo>
                <a:lnTo>
                  <a:pt x="12617853" y="6266867"/>
                </a:lnTo>
                <a:lnTo>
                  <a:pt x="0" y="626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Attrition by Gender: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173299" y="2915137"/>
            <a:ext cx="11759533" cy="6887319"/>
          </a:xfrm>
          <a:custGeom>
            <a:avLst/>
            <a:gdLst/>
            <a:ahLst/>
            <a:cxnLst/>
            <a:rect r="r" b="b" t="t" l="l"/>
            <a:pathLst>
              <a:path h="6887319" w="11759533">
                <a:moveTo>
                  <a:pt x="0" y="0"/>
                </a:moveTo>
                <a:lnTo>
                  <a:pt x="11759533" y="0"/>
                </a:lnTo>
                <a:lnTo>
                  <a:pt x="11759533" y="6887319"/>
                </a:lnTo>
                <a:lnTo>
                  <a:pt x="0" y="68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68" r="0" b="-75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Department wise Attrition: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62038" y="2919684"/>
            <a:ext cx="15998957" cy="6893151"/>
          </a:xfrm>
          <a:custGeom>
            <a:avLst/>
            <a:gdLst/>
            <a:ahLst/>
            <a:cxnLst/>
            <a:rect r="r" b="b" t="t" l="l"/>
            <a:pathLst>
              <a:path h="6893151" w="15998957">
                <a:moveTo>
                  <a:pt x="0" y="0"/>
                </a:moveTo>
                <a:lnTo>
                  <a:pt x="15998957" y="0"/>
                </a:lnTo>
                <a:lnTo>
                  <a:pt x="15998957" y="6893151"/>
                </a:lnTo>
                <a:lnTo>
                  <a:pt x="0" y="689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25" t="0" r="-402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83" y="1291157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No of Employee by Age Group: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90662" y="718618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183174" y="2716472"/>
            <a:ext cx="7464737" cy="7415054"/>
          </a:xfrm>
          <a:custGeom>
            <a:avLst/>
            <a:gdLst/>
            <a:ahLst/>
            <a:cxnLst/>
            <a:rect r="r" b="b" t="t" l="l"/>
            <a:pathLst>
              <a:path h="7415054" w="7464737">
                <a:moveTo>
                  <a:pt x="0" y="0"/>
                </a:moveTo>
                <a:lnTo>
                  <a:pt x="7464737" y="0"/>
                </a:lnTo>
                <a:lnTo>
                  <a:pt x="7464737" y="7415055"/>
                </a:lnTo>
                <a:lnTo>
                  <a:pt x="0" y="7415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90662" y="718618"/>
            <a:ext cx="620165" cy="620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404079" y="2503360"/>
            <a:ext cx="9996153" cy="7575937"/>
          </a:xfrm>
          <a:custGeom>
            <a:avLst/>
            <a:gdLst/>
            <a:ahLst/>
            <a:cxnLst/>
            <a:rect r="r" b="b" t="t" l="l"/>
            <a:pathLst>
              <a:path h="7575937" w="9996153">
                <a:moveTo>
                  <a:pt x="0" y="0"/>
                </a:moveTo>
                <a:lnTo>
                  <a:pt x="9996154" y="0"/>
                </a:lnTo>
                <a:lnTo>
                  <a:pt x="9996154" y="7575937"/>
                </a:lnTo>
                <a:lnTo>
                  <a:pt x="0" y="7575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" t="-205" r="0" b="-301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8683" y="1291157"/>
            <a:ext cx="11691455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Education Field wise Attrition: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90662" y="718618"/>
            <a:ext cx="620165" cy="620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503360"/>
            <a:ext cx="13233881" cy="7293262"/>
          </a:xfrm>
          <a:custGeom>
            <a:avLst/>
            <a:gdLst/>
            <a:ahLst/>
            <a:cxnLst/>
            <a:rect r="r" b="b" t="t" l="l"/>
            <a:pathLst>
              <a:path h="7293262" w="13233881">
                <a:moveTo>
                  <a:pt x="0" y="0"/>
                </a:moveTo>
                <a:lnTo>
                  <a:pt x="13233881" y="0"/>
                </a:lnTo>
                <a:lnTo>
                  <a:pt x="13233881" y="7293263"/>
                </a:lnTo>
                <a:lnTo>
                  <a:pt x="0" y="7293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52" t="0" r="-1257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00682"/>
            <a:ext cx="12969331" cy="15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sz="4098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Attrition Rate by Gender for different Age Group :</a:t>
            </a:r>
          </a:p>
          <a:p>
            <a:pPr algn="l">
              <a:lnSpc>
                <a:spcPts val="683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90662" y="718618"/>
            <a:ext cx="620165" cy="620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156208" y="2462292"/>
            <a:ext cx="10554971" cy="7535415"/>
          </a:xfrm>
          <a:custGeom>
            <a:avLst/>
            <a:gdLst/>
            <a:ahLst/>
            <a:cxnLst/>
            <a:rect r="r" b="b" t="t" l="l"/>
            <a:pathLst>
              <a:path h="7535415" w="10554971">
                <a:moveTo>
                  <a:pt x="0" y="0"/>
                </a:moveTo>
                <a:lnTo>
                  <a:pt x="10554971" y="0"/>
                </a:lnTo>
                <a:lnTo>
                  <a:pt x="10554971" y="7535415"/>
                </a:lnTo>
                <a:lnTo>
                  <a:pt x="0" y="753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" t="-1232" r="0" b="-123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72107"/>
            <a:ext cx="12969331" cy="18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698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Job Satisfaction Rating :</a:t>
            </a:r>
          </a:p>
          <a:p>
            <a:pPr algn="l">
              <a:lnSpc>
                <a:spcPts val="683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02957" y="718618"/>
            <a:ext cx="164433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18653" y="5952470"/>
            <a:ext cx="9901778" cy="795688"/>
            <a:chOff x="0" y="0"/>
            <a:chExt cx="2471078" cy="198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1078" cy="198571"/>
            </a:xfrm>
            <a:custGeom>
              <a:avLst/>
              <a:gdLst/>
              <a:ahLst/>
              <a:cxnLst/>
              <a:rect r="r" b="b" t="t" l="l"/>
              <a:pathLst>
                <a:path h="198571" w="2471078">
                  <a:moveTo>
                    <a:pt x="39875" y="0"/>
                  </a:moveTo>
                  <a:lnTo>
                    <a:pt x="2431203" y="0"/>
                  </a:lnTo>
                  <a:cubicBezTo>
                    <a:pt x="2441779" y="0"/>
                    <a:pt x="2451921" y="4201"/>
                    <a:pt x="2459399" y="11679"/>
                  </a:cubicBezTo>
                  <a:cubicBezTo>
                    <a:pt x="2466877" y="19157"/>
                    <a:pt x="2471078" y="29300"/>
                    <a:pt x="2471078" y="39875"/>
                  </a:cubicBezTo>
                  <a:lnTo>
                    <a:pt x="2471078" y="158696"/>
                  </a:lnTo>
                  <a:cubicBezTo>
                    <a:pt x="2471078" y="169271"/>
                    <a:pt x="2466877" y="179414"/>
                    <a:pt x="2459399" y="186892"/>
                  </a:cubicBezTo>
                  <a:cubicBezTo>
                    <a:pt x="2451921" y="194370"/>
                    <a:pt x="2441779" y="198571"/>
                    <a:pt x="2431203" y="198571"/>
                  </a:cubicBezTo>
                  <a:lnTo>
                    <a:pt x="39875" y="198571"/>
                  </a:lnTo>
                  <a:cubicBezTo>
                    <a:pt x="29300" y="198571"/>
                    <a:pt x="19157" y="194370"/>
                    <a:pt x="11679" y="186892"/>
                  </a:cubicBezTo>
                  <a:cubicBezTo>
                    <a:pt x="4201" y="179414"/>
                    <a:pt x="0" y="169271"/>
                    <a:pt x="0" y="158696"/>
                  </a:cubicBezTo>
                  <a:lnTo>
                    <a:pt x="0" y="39875"/>
                  </a:lnTo>
                  <a:cubicBezTo>
                    <a:pt x="0" y="29300"/>
                    <a:pt x="4201" y="19157"/>
                    <a:pt x="11679" y="11679"/>
                  </a:cubicBezTo>
                  <a:cubicBezTo>
                    <a:pt x="19157" y="4201"/>
                    <a:pt x="29300" y="0"/>
                    <a:pt x="39875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71078" cy="26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8051" y="1476393"/>
            <a:ext cx="636219" cy="686876"/>
          </a:xfrm>
          <a:custGeom>
            <a:avLst/>
            <a:gdLst/>
            <a:ahLst/>
            <a:cxnLst/>
            <a:rect r="r" b="b" t="t" l="l"/>
            <a:pathLst>
              <a:path h="686876" w="636219">
                <a:moveTo>
                  <a:pt x="0" y="0"/>
                </a:moveTo>
                <a:lnTo>
                  <a:pt x="636219" y="0"/>
                </a:lnTo>
                <a:lnTo>
                  <a:pt x="636219" y="686876"/>
                </a:lnTo>
                <a:lnTo>
                  <a:pt x="0" y="686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44388" y="-782543"/>
            <a:ext cx="12346012" cy="12510258"/>
            <a:chOff x="0" y="0"/>
            <a:chExt cx="812800" cy="823613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630849" y="0"/>
                    <a:pt x="812800" y="184372"/>
                    <a:pt x="812800" y="411807"/>
                  </a:cubicBezTo>
                  <a:cubicBezTo>
                    <a:pt x="812800" y="639241"/>
                    <a:pt x="630849" y="823613"/>
                    <a:pt x="406400" y="823613"/>
                  </a:cubicBezTo>
                  <a:cubicBezTo>
                    <a:pt x="181951" y="823613"/>
                    <a:pt x="0" y="639241"/>
                    <a:pt x="0" y="411807"/>
                  </a:cubicBezTo>
                  <a:cubicBezTo>
                    <a:pt x="0" y="184372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8836" t="0" r="-1240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27458" y="408535"/>
            <a:ext cx="620165" cy="62016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3188" y="2802328"/>
            <a:ext cx="8447612" cy="178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6"/>
              </a:lnSpc>
            </a:pPr>
            <a:r>
              <a:rPr lang="en-US" sz="989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0257" y="4798759"/>
            <a:ext cx="8150542" cy="6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3696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For Attending Our 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3845" y="7357758"/>
            <a:ext cx="7041438" cy="51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883" i="true" b="true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Contact Us For More Information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9307" y="6023252"/>
            <a:ext cx="5918875" cy="5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b="true" sz="3177" spc="3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PRESENTATION - 2025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613845" y="8187237"/>
            <a:ext cx="296546" cy="296546"/>
          </a:xfrm>
          <a:custGeom>
            <a:avLst/>
            <a:gdLst/>
            <a:ahLst/>
            <a:cxnLst/>
            <a:rect r="r" b="b" t="t" l="l"/>
            <a:pathLst>
              <a:path h="296546" w="296546">
                <a:moveTo>
                  <a:pt x="296546" y="0"/>
                </a:moveTo>
                <a:lnTo>
                  <a:pt x="0" y="0"/>
                </a:lnTo>
                <a:lnTo>
                  <a:pt x="0" y="296546"/>
                </a:lnTo>
                <a:lnTo>
                  <a:pt x="296546" y="296546"/>
                </a:lnTo>
                <a:lnTo>
                  <a:pt x="29654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9033" y="9295874"/>
            <a:ext cx="286170" cy="283049"/>
          </a:xfrm>
          <a:custGeom>
            <a:avLst/>
            <a:gdLst/>
            <a:ahLst/>
            <a:cxnLst/>
            <a:rect r="r" b="b" t="t" l="l"/>
            <a:pathLst>
              <a:path h="283049" w="286170">
                <a:moveTo>
                  <a:pt x="0" y="0"/>
                </a:moveTo>
                <a:lnTo>
                  <a:pt x="286170" y="0"/>
                </a:lnTo>
                <a:lnTo>
                  <a:pt x="286170" y="283048"/>
                </a:lnTo>
                <a:lnTo>
                  <a:pt x="0" y="2830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4480" y="8765117"/>
            <a:ext cx="295276" cy="295276"/>
          </a:xfrm>
          <a:custGeom>
            <a:avLst/>
            <a:gdLst/>
            <a:ahLst/>
            <a:cxnLst/>
            <a:rect r="r" b="b" t="t" l="l"/>
            <a:pathLst>
              <a:path h="295276" w="295276">
                <a:moveTo>
                  <a:pt x="0" y="0"/>
                </a:moveTo>
                <a:lnTo>
                  <a:pt x="295276" y="0"/>
                </a:lnTo>
                <a:lnTo>
                  <a:pt x="295276" y="295276"/>
                </a:lnTo>
                <a:lnTo>
                  <a:pt x="0" y="2952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22941" y="8185887"/>
            <a:ext cx="2737971" cy="32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2093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9130747955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2941" y="8744863"/>
            <a:ext cx="4525912" cy="32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2093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vidhateshamal2000@gmail.com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2941" y="9275264"/>
            <a:ext cx="6332342" cy="32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2093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https://www.linkedin.com/in/shamal-vidhate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9708770" y="3496506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1"/>
                </a:lnTo>
                <a:lnTo>
                  <a:pt x="0" y="855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2542" y="-1822357"/>
            <a:ext cx="19430999" cy="5702114"/>
          </a:xfrm>
          <a:custGeom>
            <a:avLst/>
            <a:gdLst/>
            <a:ahLst/>
            <a:cxnLst/>
            <a:rect r="r" b="b" t="t" l="l"/>
            <a:pathLst>
              <a:path h="5702114" w="19430999">
                <a:moveTo>
                  <a:pt x="0" y="0"/>
                </a:moveTo>
                <a:lnTo>
                  <a:pt x="19431000" y="0"/>
                </a:lnTo>
                <a:lnTo>
                  <a:pt x="19431000" y="5702114"/>
                </a:lnTo>
                <a:lnTo>
                  <a:pt x="0" y="570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44" b="-197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3110" y="8638135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23622" y="8948218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7615" y="6116147"/>
            <a:ext cx="2783916" cy="843701"/>
            <a:chOff x="0" y="0"/>
            <a:chExt cx="655215" cy="1985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5215" cy="198571"/>
            </a:xfrm>
            <a:custGeom>
              <a:avLst/>
              <a:gdLst/>
              <a:ahLst/>
              <a:cxnLst/>
              <a:rect r="r" b="b" t="t" l="l"/>
              <a:pathLst>
                <a:path h="198571" w="655215">
                  <a:moveTo>
                    <a:pt x="99286" y="0"/>
                  </a:moveTo>
                  <a:lnTo>
                    <a:pt x="555929" y="0"/>
                  </a:lnTo>
                  <a:cubicBezTo>
                    <a:pt x="610763" y="0"/>
                    <a:pt x="655215" y="44452"/>
                    <a:pt x="655215" y="99286"/>
                  </a:cubicBezTo>
                  <a:lnTo>
                    <a:pt x="655215" y="99286"/>
                  </a:lnTo>
                  <a:cubicBezTo>
                    <a:pt x="655215" y="125618"/>
                    <a:pt x="644754" y="150871"/>
                    <a:pt x="626135" y="169491"/>
                  </a:cubicBezTo>
                  <a:cubicBezTo>
                    <a:pt x="607515" y="188111"/>
                    <a:pt x="582261" y="198571"/>
                    <a:pt x="555929" y="198571"/>
                  </a:cubicBezTo>
                  <a:lnTo>
                    <a:pt x="99286" y="198571"/>
                  </a:lnTo>
                  <a:cubicBezTo>
                    <a:pt x="44452" y="198571"/>
                    <a:pt x="0" y="154120"/>
                    <a:pt x="0" y="99286"/>
                  </a:cubicBezTo>
                  <a:lnTo>
                    <a:pt x="0" y="99286"/>
                  </a:lnTo>
                  <a:cubicBezTo>
                    <a:pt x="0" y="44452"/>
                    <a:pt x="44452" y="0"/>
                    <a:pt x="99286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655215" cy="265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true" rot="-9419425">
            <a:off x="-2704640" y="-458020"/>
            <a:ext cx="9662263" cy="6969684"/>
          </a:xfrm>
          <a:custGeom>
            <a:avLst/>
            <a:gdLst/>
            <a:ahLst/>
            <a:cxnLst/>
            <a:rect r="r" b="b" t="t" l="l"/>
            <a:pathLst>
              <a:path h="6969684" w="9662263">
                <a:moveTo>
                  <a:pt x="9662263" y="6969685"/>
                </a:moveTo>
                <a:lnTo>
                  <a:pt x="0" y="6969685"/>
                </a:lnTo>
                <a:lnTo>
                  <a:pt x="0" y="0"/>
                </a:lnTo>
                <a:lnTo>
                  <a:pt x="9662263" y="0"/>
                </a:lnTo>
                <a:lnTo>
                  <a:pt x="9662263" y="696968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0422" y="1734235"/>
            <a:ext cx="6893607" cy="689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329" t="0" r="-25329" b="0"/>
              </a:stretch>
            </a:blipFill>
            <a:ln w="142875" cap="sq">
              <a:solidFill>
                <a:srgbClr val="FFC038"/>
              </a:solidFill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757741" y="5888891"/>
            <a:ext cx="4529807" cy="4398109"/>
          </a:xfrm>
          <a:custGeom>
            <a:avLst/>
            <a:gdLst/>
            <a:ahLst/>
            <a:cxnLst/>
            <a:rect r="r" b="b" t="t" l="l"/>
            <a:pathLst>
              <a:path h="4398109" w="4529807">
                <a:moveTo>
                  <a:pt x="0" y="0"/>
                </a:moveTo>
                <a:lnTo>
                  <a:pt x="4529807" y="0"/>
                </a:lnTo>
                <a:lnTo>
                  <a:pt x="4529807" y="4398109"/>
                </a:lnTo>
                <a:lnTo>
                  <a:pt x="0" y="4398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3000"/>
            </a:blip>
            <a:stretch>
              <a:fillRect l="0" t="0" r="0" b="-299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499451" y="1686610"/>
            <a:ext cx="7257367" cy="92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81"/>
              </a:lnSpc>
            </a:pPr>
            <a:r>
              <a:rPr lang="en-US" sz="581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43782" y="3985425"/>
            <a:ext cx="8967306" cy="21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today's data-driven world, HR Data Analytics plays a crucial role in improving workforce management and decision-making. By leveraging SQL (Structured Query Language), HR professionals can extract, analyze, and visualize key HR metrics efficiently.</a:t>
            </a:r>
          </a:p>
          <a:p>
            <a:pPr algn="r">
              <a:lnSpc>
                <a:spcPts val="2800"/>
              </a:lnSpc>
            </a:pPr>
          </a:p>
          <a:p>
            <a:pPr algn="r" marL="0" indent="0" lvl="0">
              <a:lnSpc>
                <a:spcPts val="28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045649" y="6116147"/>
            <a:ext cx="3953991" cy="39539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3615" t="0" r="-89811" b="-35278"/>
              </a:stretch>
            </a:blipFill>
            <a:ln w="161925" cap="sq">
              <a:solidFill>
                <a:srgbClr val="F1F2F2"/>
              </a:solidFill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256815" y="7531349"/>
            <a:ext cx="7252417" cy="248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Understand the Role of SQL in HR Analytics 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Explore Key HR Metrics &amp; Use Cases 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Learn Basic SQL Queries for HR Insights </a:t>
            </a:r>
          </a:p>
          <a:p>
            <a:pPr algn="just">
              <a:lnSpc>
                <a:spcPts val="2800"/>
              </a:lnSpc>
            </a:pPr>
          </a:p>
          <a:p>
            <a:pPr algn="just" marL="0" indent="0" lvl="0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Enhance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43782" y="6335626"/>
            <a:ext cx="3311336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77870" y="658749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PAGE 1</a:t>
            </a:r>
          </a:p>
        </p:txBody>
      </p:sp>
      <p:sp>
        <p:nvSpPr>
          <p:cNvPr name="AutoShape 24" id="24"/>
          <p:cNvSpPr/>
          <p:nvPr/>
        </p:nvSpPr>
        <p:spPr>
          <a:xfrm flipV="true">
            <a:off x="17560267" y="675182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0917342" y="6881595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88451" y="4040401"/>
            <a:ext cx="13244917" cy="1324491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0055" y="2931045"/>
            <a:ext cx="11397246" cy="113972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1419412">
            <a:off x="13359492" y="2836303"/>
            <a:ext cx="8627800" cy="6223494"/>
          </a:xfrm>
          <a:custGeom>
            <a:avLst/>
            <a:gdLst/>
            <a:ahLst/>
            <a:cxnLst/>
            <a:rect r="r" b="b" t="t" l="l"/>
            <a:pathLst>
              <a:path h="6223494" w="8627800">
                <a:moveTo>
                  <a:pt x="8627799" y="6223494"/>
                </a:moveTo>
                <a:lnTo>
                  <a:pt x="0" y="6223494"/>
                </a:lnTo>
                <a:lnTo>
                  <a:pt x="0" y="0"/>
                </a:lnTo>
                <a:lnTo>
                  <a:pt x="8627799" y="0"/>
                </a:lnTo>
                <a:lnTo>
                  <a:pt x="8627799" y="62234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5002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8563418">
            <a:off x="-997077" y="2122909"/>
            <a:ext cx="8308025" cy="5992831"/>
          </a:xfrm>
          <a:custGeom>
            <a:avLst/>
            <a:gdLst/>
            <a:ahLst/>
            <a:cxnLst/>
            <a:rect r="r" b="b" t="t" l="l"/>
            <a:pathLst>
              <a:path h="5992831" w="8308025">
                <a:moveTo>
                  <a:pt x="8308025" y="5992831"/>
                </a:moveTo>
                <a:lnTo>
                  <a:pt x="0" y="5992831"/>
                </a:lnTo>
                <a:lnTo>
                  <a:pt x="0" y="0"/>
                </a:lnTo>
                <a:lnTo>
                  <a:pt x="8308025" y="0"/>
                </a:lnTo>
                <a:lnTo>
                  <a:pt x="8308025" y="59928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77159" y="-5834233"/>
            <a:ext cx="13244917" cy="132449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27862" y="-4891715"/>
            <a:ext cx="11969889" cy="13118452"/>
            <a:chOff x="0" y="0"/>
            <a:chExt cx="812800" cy="8907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90792"/>
            </a:xfrm>
            <a:custGeom>
              <a:avLst/>
              <a:gdLst/>
              <a:ahLst/>
              <a:cxnLst/>
              <a:rect r="r" b="b" t="t" l="l"/>
              <a:pathLst>
                <a:path h="890792" w="812800">
                  <a:moveTo>
                    <a:pt x="406400" y="0"/>
                  </a:moveTo>
                  <a:cubicBezTo>
                    <a:pt x="181951" y="0"/>
                    <a:pt x="0" y="199411"/>
                    <a:pt x="0" y="445396"/>
                  </a:cubicBezTo>
                  <a:cubicBezTo>
                    <a:pt x="0" y="691381"/>
                    <a:pt x="181951" y="890792"/>
                    <a:pt x="406400" y="890792"/>
                  </a:cubicBezTo>
                  <a:cubicBezTo>
                    <a:pt x="630849" y="890792"/>
                    <a:pt x="812800" y="691381"/>
                    <a:pt x="812800" y="445396"/>
                  </a:cubicBezTo>
                  <a:cubicBezTo>
                    <a:pt x="812800" y="19941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6362"/>
              <a:ext cx="660400" cy="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612669" y="838178"/>
            <a:ext cx="1059914" cy="1057264"/>
          </a:xfrm>
          <a:custGeom>
            <a:avLst/>
            <a:gdLst/>
            <a:ahLst/>
            <a:cxnLst/>
            <a:rect r="r" b="b" t="t" l="l"/>
            <a:pathLst>
              <a:path h="1057264" w="1059914">
                <a:moveTo>
                  <a:pt x="0" y="0"/>
                </a:moveTo>
                <a:lnTo>
                  <a:pt x="1059914" y="0"/>
                </a:lnTo>
                <a:lnTo>
                  <a:pt x="1059914" y="1057264"/>
                </a:lnTo>
                <a:lnTo>
                  <a:pt x="0" y="1057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769185" y="5555662"/>
            <a:ext cx="4634997" cy="4634997"/>
          </a:xfrm>
          <a:custGeom>
            <a:avLst/>
            <a:gdLst/>
            <a:ahLst/>
            <a:cxnLst/>
            <a:rect r="r" b="b" t="t" l="l"/>
            <a:pathLst>
              <a:path h="4634997" w="4634997">
                <a:moveTo>
                  <a:pt x="0" y="0"/>
                </a:moveTo>
                <a:lnTo>
                  <a:pt x="4634997" y="0"/>
                </a:lnTo>
                <a:lnTo>
                  <a:pt x="4634997" y="4634997"/>
                </a:lnTo>
                <a:lnTo>
                  <a:pt x="0" y="4634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01447" y="436703"/>
            <a:ext cx="4634997" cy="4634997"/>
          </a:xfrm>
          <a:custGeom>
            <a:avLst/>
            <a:gdLst/>
            <a:ahLst/>
            <a:cxnLst/>
            <a:rect r="r" b="b" t="t" l="l"/>
            <a:pathLst>
              <a:path h="4634997" w="4634997">
                <a:moveTo>
                  <a:pt x="0" y="0"/>
                </a:moveTo>
                <a:lnTo>
                  <a:pt x="4634997" y="0"/>
                </a:lnTo>
                <a:lnTo>
                  <a:pt x="4634997" y="4634997"/>
                </a:lnTo>
                <a:lnTo>
                  <a:pt x="0" y="4634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99118" y="6119108"/>
            <a:ext cx="3900454" cy="390045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046" t="0" r="-25046" b="0"/>
              </a:stretch>
            </a:blipFill>
            <a:ln w="133350" cap="sq">
              <a:solidFill>
                <a:srgbClr val="F1F2F2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052740" y="803974"/>
            <a:ext cx="3900454" cy="39004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23800" t="0" r="-23800" b="0"/>
              </a:stretch>
            </a:blipFill>
            <a:ln w="133350" cap="sq">
              <a:solidFill>
                <a:srgbClr val="F1F2F2"/>
              </a:solidFill>
              <a:prstDash val="solid"/>
              <a:miter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1612669" y="2154238"/>
            <a:ext cx="5941906" cy="434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1️⃣ Workforce &amp; Employee Insights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2️⃣ Recruitment &amp; Hiring Analysis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 Employee Performance &amp; Productivity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4️⃣ Compensation &amp; Payroll Analysis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5️⃣ Employee Engagement &amp; Satisfaction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6️⃣ Diversity &amp; Inclusion Metrics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7️⃣ Compliance &amp; HR Policy Monitoring</a:t>
            </a:r>
          </a:p>
          <a:p>
            <a:pPr algn="l">
              <a:lnSpc>
                <a:spcPts val="1974"/>
              </a:lnSpc>
            </a:pPr>
          </a:p>
          <a:p>
            <a:pPr algn="l">
              <a:lnSpc>
                <a:spcPts val="1974"/>
              </a:lnSpc>
            </a:pPr>
            <a:r>
              <a:rPr lang="en-US" sz="1845" spc="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8️⃣ Predictive &amp; Strategic HR Analytics</a:t>
            </a:r>
          </a:p>
          <a:p>
            <a:pPr algn="l">
              <a:lnSpc>
                <a:spcPts val="2583"/>
              </a:lnSpc>
            </a:pPr>
          </a:p>
          <a:p>
            <a:pPr algn="l" marL="0" indent="0" lvl="0">
              <a:lnSpc>
                <a:spcPts val="258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185148" y="1218559"/>
            <a:ext cx="3104256" cy="44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1"/>
              </a:lnSpc>
            </a:pPr>
            <a:r>
              <a:rPr lang="en-US" b="true" sz="2965" spc="29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Scope of Work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089490" y="1834630"/>
            <a:ext cx="620165" cy="62016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668898" y="-703882"/>
            <a:ext cx="1752322" cy="175232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1954301" y="-2795022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1"/>
                </a:lnTo>
                <a:lnTo>
                  <a:pt x="0" y="855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734" y="8821992"/>
            <a:ext cx="11534968" cy="115349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4600343">
            <a:off x="-1584800" y="-289504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3338166"/>
                </a:moveTo>
                <a:lnTo>
                  <a:pt x="0" y="3338166"/>
                </a:lnTo>
                <a:lnTo>
                  <a:pt x="0" y="0"/>
                </a:lnTo>
                <a:lnTo>
                  <a:pt x="3942056" y="0"/>
                </a:lnTo>
                <a:lnTo>
                  <a:pt x="3942056" y="33381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7560267" y="675182"/>
            <a:ext cx="0" cy="422525"/>
          </a:xfrm>
          <a:prstGeom prst="line">
            <a:avLst/>
          </a:prstGeom>
          <a:ln cap="flat" w="66675">
            <a:solidFill>
              <a:srgbClr val="0D3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912736" y="6378313"/>
            <a:ext cx="8375264" cy="3908687"/>
          </a:xfrm>
          <a:custGeom>
            <a:avLst/>
            <a:gdLst/>
            <a:ahLst/>
            <a:cxnLst/>
            <a:rect r="r" b="b" t="t" l="l"/>
            <a:pathLst>
              <a:path h="3908687" w="8375264">
                <a:moveTo>
                  <a:pt x="0" y="0"/>
                </a:moveTo>
                <a:lnTo>
                  <a:pt x="8375264" y="0"/>
                </a:lnTo>
                <a:lnTo>
                  <a:pt x="8375264" y="3908687"/>
                </a:lnTo>
                <a:lnTo>
                  <a:pt x="0" y="390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75" t="-9273" r="-1199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3350" y="2186862"/>
            <a:ext cx="11584768" cy="4403959"/>
          </a:xfrm>
          <a:custGeom>
            <a:avLst/>
            <a:gdLst/>
            <a:ahLst/>
            <a:cxnLst/>
            <a:rect r="r" b="b" t="t" l="l"/>
            <a:pathLst>
              <a:path h="4403959" w="11584768">
                <a:moveTo>
                  <a:pt x="0" y="0"/>
                </a:moveTo>
                <a:lnTo>
                  <a:pt x="11584768" y="0"/>
                </a:lnTo>
                <a:lnTo>
                  <a:pt x="11584768" y="4403959"/>
                </a:lnTo>
                <a:lnTo>
                  <a:pt x="0" y="44039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2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23592" y="1050081"/>
            <a:ext cx="7257367" cy="9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Test Document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7870" y="658749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46806" y="1476393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40074" y="1786475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61665" y="194838"/>
            <a:ext cx="7833141" cy="9916504"/>
          </a:xfrm>
          <a:custGeom>
            <a:avLst/>
            <a:gdLst/>
            <a:ahLst/>
            <a:cxnLst/>
            <a:rect r="r" b="b" t="t" l="l"/>
            <a:pathLst>
              <a:path h="9916504" w="7833141">
                <a:moveTo>
                  <a:pt x="0" y="0"/>
                </a:moveTo>
                <a:lnTo>
                  <a:pt x="7833141" y="0"/>
                </a:lnTo>
                <a:lnTo>
                  <a:pt x="7833141" y="9916504"/>
                </a:lnTo>
                <a:lnTo>
                  <a:pt x="0" y="991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7" r="-53542" b="-17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1266" y="1738850"/>
            <a:ext cx="8763224" cy="27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ANALYST PORTFOLIO SQL PROJECT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266" y="6277824"/>
            <a:ext cx="5994549" cy="51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Import Data in Table Using Query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1266" y="7126064"/>
            <a:ext cx="2866926" cy="45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b="true" sz="25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Employee Count: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1954301" y="-2795022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1"/>
                </a:lnTo>
                <a:lnTo>
                  <a:pt x="0" y="855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57897" y="1048390"/>
            <a:ext cx="620165" cy="6201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4700" y="-988552"/>
            <a:ext cx="1752322" cy="17523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008063">
            <a:off x="15900784" y="7200847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30071" y="2683445"/>
            <a:ext cx="12951561" cy="6186485"/>
          </a:xfrm>
          <a:custGeom>
            <a:avLst/>
            <a:gdLst/>
            <a:ahLst/>
            <a:cxnLst/>
            <a:rect r="r" b="b" t="t" l="l"/>
            <a:pathLst>
              <a:path h="6186485" w="12951561">
                <a:moveTo>
                  <a:pt x="0" y="0"/>
                </a:moveTo>
                <a:lnTo>
                  <a:pt x="12951561" y="0"/>
                </a:lnTo>
                <a:lnTo>
                  <a:pt x="12951561" y="6186485"/>
                </a:lnTo>
                <a:lnTo>
                  <a:pt x="0" y="618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25579" y="1000765"/>
            <a:ext cx="8446352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Employee Count: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2048" y="1294311"/>
            <a:ext cx="620165" cy="620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61394" y="-948882"/>
            <a:ext cx="1752322" cy="1752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6928" y="3105254"/>
            <a:ext cx="8775202" cy="5372862"/>
          </a:xfrm>
          <a:custGeom>
            <a:avLst/>
            <a:gdLst/>
            <a:ahLst/>
            <a:cxnLst/>
            <a:rect r="r" b="b" t="t" l="l"/>
            <a:pathLst>
              <a:path h="5372862" w="8775202">
                <a:moveTo>
                  <a:pt x="0" y="0"/>
                </a:moveTo>
                <a:lnTo>
                  <a:pt x="8775202" y="0"/>
                </a:lnTo>
                <a:lnTo>
                  <a:pt x="8775202" y="5372862"/>
                </a:lnTo>
                <a:lnTo>
                  <a:pt x="0" y="5372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81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47034" y="3407159"/>
            <a:ext cx="7909499" cy="4769051"/>
          </a:xfrm>
          <a:custGeom>
            <a:avLst/>
            <a:gdLst/>
            <a:ahLst/>
            <a:cxnLst/>
            <a:rect r="r" b="b" t="t" l="l"/>
            <a:pathLst>
              <a:path h="4769051" w="7909499">
                <a:moveTo>
                  <a:pt x="0" y="0"/>
                </a:moveTo>
                <a:lnTo>
                  <a:pt x="7909499" y="0"/>
                </a:lnTo>
                <a:lnTo>
                  <a:pt x="7909499" y="4769051"/>
                </a:lnTo>
                <a:lnTo>
                  <a:pt x="0" y="476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993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7315" y="1866850"/>
            <a:ext cx="12415752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Employee Count: by condition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991759" y="-344882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775672" y="1537300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62476" y="-499642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64672" y="2949341"/>
            <a:ext cx="11636126" cy="6862690"/>
          </a:xfrm>
          <a:custGeom>
            <a:avLst/>
            <a:gdLst/>
            <a:ahLst/>
            <a:cxnLst/>
            <a:rect r="r" b="b" t="t" l="l"/>
            <a:pathLst>
              <a:path h="6862690" w="11636126">
                <a:moveTo>
                  <a:pt x="0" y="0"/>
                </a:moveTo>
                <a:lnTo>
                  <a:pt x="11636126" y="0"/>
                </a:lnTo>
                <a:lnTo>
                  <a:pt x="11636126" y="6862690"/>
                </a:lnTo>
                <a:lnTo>
                  <a:pt x="0" y="6862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74" r="0" b="-1133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1999" y="1489675"/>
            <a:ext cx="9321409" cy="1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6"/>
              </a:lnSpc>
            </a:pPr>
            <a:r>
              <a:rPr lang="en-US" sz="5913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Attrition Count:</a:t>
            </a:r>
          </a:p>
          <a:p>
            <a:pPr algn="l">
              <a:lnSpc>
                <a:spcPts val="709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178" y="1611729"/>
            <a:ext cx="11561894" cy="18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Attrition Count: By Condition</a:t>
            </a:r>
          </a:p>
          <a:p>
            <a:pPr algn="l">
              <a:lnSpc>
                <a:spcPts val="698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5008063">
            <a:off x="15685505" y="7167211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062037" y="60943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89212" y="3056398"/>
            <a:ext cx="10909576" cy="5446860"/>
          </a:xfrm>
          <a:custGeom>
            <a:avLst/>
            <a:gdLst/>
            <a:ahLst/>
            <a:cxnLst/>
            <a:rect r="r" b="b" t="t" l="l"/>
            <a:pathLst>
              <a:path h="5446860" w="10909576">
                <a:moveTo>
                  <a:pt x="0" y="0"/>
                </a:moveTo>
                <a:lnTo>
                  <a:pt x="10909576" y="0"/>
                </a:lnTo>
                <a:lnTo>
                  <a:pt x="10909576" y="5446859"/>
                </a:lnTo>
                <a:lnTo>
                  <a:pt x="0" y="544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7" t="0" r="-17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133" y="609433"/>
            <a:ext cx="1411122" cy="43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DAGgBjJc1pg</dc:identifier>
  <dcterms:modified xsi:type="dcterms:W3CDTF">2011-08-01T06:04:30Z</dcterms:modified>
  <cp:revision>1</cp:revision>
  <dc:title>Blue and Yellow Modern Strategic HR Presentation</dc:title>
</cp:coreProperties>
</file>